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3" r:id="rId10"/>
    <p:sldId id="264" r:id="rId11"/>
    <p:sldId id="265" r:id="rId12"/>
    <p:sldId id="266" r:id="rId13"/>
    <p:sldId id="292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93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</p:sldIdLst>
  <p:sldSz cx="12192000" cy="6858000"/>
  <p:notesSz cx="6889750" cy="9671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2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19" y="960120"/>
            <a:ext cx="9186203" cy="21236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400" b="1" dirty="0">
                <a:solidFill>
                  <a:srgbClr val="FFFFFF"/>
                </a:solidFill>
                <a:latin typeface="Aptos"/>
              </a:rPr>
              <a:t>DA ENGENHARIA
REATIVA À ENGENHARIA
ESTRUTURADA DE SOLUÇÕES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808" y="3904487"/>
            <a:ext cx="68580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dirty="0" err="1">
                <a:solidFill>
                  <a:srgbClr val="CFDEE8"/>
                </a:solidFill>
                <a:latin typeface="Aptos"/>
              </a:rPr>
              <a:t>Engenharia</a:t>
            </a:r>
            <a:r>
              <a:rPr sz="1800" b="0" dirty="0">
                <a:solidFill>
                  <a:srgbClr val="CFDEE8"/>
                </a:solidFill>
                <a:latin typeface="Aptos"/>
              </a:rPr>
              <a:t> para </a:t>
            </a:r>
            <a:r>
              <a:rPr sz="1800" b="0" dirty="0" err="1">
                <a:solidFill>
                  <a:srgbClr val="CFDEE8"/>
                </a:solidFill>
                <a:latin typeface="Aptos"/>
              </a:rPr>
              <a:t>os</a:t>
            </a:r>
            <a:r>
              <a:rPr sz="1800" b="0" dirty="0">
                <a:solidFill>
                  <a:srgbClr val="CFDEE8"/>
                </a:solidFill>
                <a:latin typeface="Aptos"/>
              </a:rPr>
              <a:t> </a:t>
            </a:r>
            <a:r>
              <a:rPr sz="1800" b="0" dirty="0" err="1">
                <a:solidFill>
                  <a:srgbClr val="CFDEE8"/>
                </a:solidFill>
                <a:latin typeface="Aptos"/>
              </a:rPr>
              <a:t>próximos</a:t>
            </a:r>
            <a:r>
              <a:rPr sz="1800" b="0" dirty="0">
                <a:solidFill>
                  <a:srgbClr val="CFDEE8"/>
                </a:solidFill>
                <a:latin typeface="Aptos"/>
              </a:rPr>
              <a:t> </a:t>
            </a:r>
            <a:r>
              <a:rPr lang="pt-BR" sz="1800" b="0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sz="1800" b="0" dirty="0" smtClean="0">
                <a:solidFill>
                  <a:srgbClr val="CFDEE8"/>
                </a:solidFill>
                <a:latin typeface="Aptos"/>
              </a:rPr>
              <a:t>0 </a:t>
            </a:r>
            <a:r>
              <a:rPr sz="1800" b="0" dirty="0" err="1">
                <a:solidFill>
                  <a:srgbClr val="CFDEE8"/>
                </a:solidFill>
                <a:latin typeface="Aptos"/>
              </a:rPr>
              <a:t>anos</a:t>
            </a:r>
            <a:endParaRPr sz="1800" b="0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808" y="562356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Ícaro Moreno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PONTO DE PARTIDA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provocação inicial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Aptos"/>
              </a:rPr>
              <a:t>“O mundo ainda permite que a Engenharia espere o problema acontecer para então reagir?”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3703320"/>
            <a:ext cx="95097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>
                <a:solidFill>
                  <a:srgbClr val="CFDEE8"/>
                </a:solidFill>
                <a:latin typeface="Aptos"/>
              </a:rPr>
              <a:t>Não se trata de abandonar a reação. Trata-se de acrescentar antecipação, integração, inteligência e estruturação.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1 • ENGENHARIA REATIVA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 que é a Engenharia Reativa?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520440" cy="20116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3063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RESPONDE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42032"/>
            <a:ext cx="306324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O problema aparece e a Engenharia entra em ação.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4256" y="1828800"/>
            <a:ext cx="3520440" cy="20116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6" y="2029968"/>
            <a:ext cx="3063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CORRIGE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2856" y="2542032"/>
            <a:ext cx="306324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Resolve, recupera, adapta e devolve funcionalidade.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2712" y="1828800"/>
            <a:ext cx="3520440" cy="20116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11312" y="2029968"/>
            <a:ext cx="3063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EXECUTA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542032"/>
            <a:ext cx="3063240" cy="1143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Tem forte orientação para projeto → obra → solução.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572000"/>
            <a:ext cx="10241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Ela foi — e continua sendo — indispensável diante de emergências, falhas e imprevistos.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1 • ENGENHARIA REATIVA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Engenharia Reativa tem grandes forças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5486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Rapidez de resposta diante de situações críticas.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Experiência prática acumulada no campo.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Capacidade de improvisar sem perder o objetivo.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Conhecimento da realidade concreta da obra.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Decisão sob pressão e adaptação a imprevistos.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629400" y="1874519"/>
            <a:ext cx="4663440" cy="3063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0" y="2075688"/>
            <a:ext cx="4206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A reação é uma capacidade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2587752"/>
            <a:ext cx="420624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E uma capacidade que não podemos perder. O problema surge quando ela se transforma no principal método de planejamento.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1 • ENGENHARIA REATIVA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Onde está o limite?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"/>
              </a:rPr>
              <a:t>O problema não está em reagir.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9875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CFDEE8"/>
                </a:solidFill>
                <a:latin typeface="Aptos"/>
              </a:rPr>
              <a:t>O limite aparece quando reagir passa a ser o nosso principal método de planejamento.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4160520"/>
            <a:ext cx="384048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920240" y="4416552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REAÇÃO = CAPACIDADE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4160520"/>
            <a:ext cx="384048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0" y="4416552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PLANEJAMENTO = MÉTODO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1 • ENGENHARIA REATIVA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 ciclo reativo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76072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Decisão sem
planejamento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2487168"/>
            <a:ext cx="3474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04872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478024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Projeto
insuficiente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9352" y="2487168"/>
            <a:ext cx="3474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06824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79976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Problema
no campo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1304" y="2487168"/>
            <a:ext cx="3474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81928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Aditivo /
atraso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63256" y="2487168"/>
            <a:ext cx="3474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10728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83880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Custo /
conflito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65208" y="2487168"/>
            <a:ext cx="3474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12680" y="2148840"/>
            <a:ext cx="1508760" cy="11430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85832" y="2331720"/>
            <a:ext cx="1362456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Nova
reação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251960"/>
            <a:ext cx="102412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CFDEE8"/>
                </a:solidFill>
                <a:latin typeface="Aptos"/>
              </a:rPr>
              <a:t>“A obra não começa no canteiro. Começa na decisão, no planejamento e no projeto.”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 mundo está numa metamorfose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>
                <a:solidFill>
                  <a:srgbClr val="CFDEE8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916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CFDEE8"/>
                </a:solidFill>
                <a:latin typeface="Aptos"/>
              </a:rPr>
              <a:t>Não é apenas evolução tecnológica. É mudança de paradigma.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7157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22783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inteligência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53712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82312" y="27157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BIM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82312" y="322783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integração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75904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04504" y="27157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GÊMEOS DIGITAIS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04504" y="322783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simulação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93192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0120" y="4133087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AUTOMAÇÃO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64515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produtividade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53712" y="393192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82312" y="4133087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ROBÓTICA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82312" y="464515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execução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75904" y="393192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604504" y="4133087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DADOS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04504" y="4645152"/>
            <a:ext cx="2926080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decisão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562356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complexo  •  veloz  •  digital  •  interconectado  •  imprevisível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metamorfose não é apenas digital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08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99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CLIMA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4203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eventos extremos e adaptação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53712" y="182880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82312" y="20299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ENERGIA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2312" y="254203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transição e novas matrizes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75904" y="182880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04504" y="202996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CIDADES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04504" y="2542032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mobilidade e urbanização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33756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353872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AMBIENTE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050791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restrições e eficiência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53712" y="333756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82312" y="353872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ATIVOS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82312" y="4050791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infraestrutura envelhecida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75904" y="3337560"/>
            <a:ext cx="3383280" cy="118872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04504" y="3538728"/>
            <a:ext cx="29260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GOVERNANÇA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04504" y="4050791"/>
            <a:ext cx="2926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CFDEE8"/>
                </a:solidFill>
                <a:latin typeface="Aptos"/>
              </a:rPr>
              <a:t>transparência e controle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257800"/>
            <a:ext cx="102412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A Engenharia passa a trabalhar simultaneamente com tecnologia, clima, recursos, sociedade e instituições.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aceleração muda a escala do problema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0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9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166360" cy="3200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ANTES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42032"/>
            <a:ext cx="470916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Mudanças importantes eram percebidas ao longo de décadas. Planejar significava trabalhar com ciclos relativamente estáveis.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28800"/>
            <a:ext cx="5166360" cy="3200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AGORA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42032"/>
            <a:ext cx="470916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Tecnologias, dados, modelos e processos mudam durante o próprio ciclo de um empreendimento. Planejar exige aprender e recalibrar continuamente.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486400"/>
            <a:ext cx="10241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A velocidade da transformação passa a ser uma variável da Engenharia.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Ray Kurzweil: a Lei dos Retornos Acelerados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10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5156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A tese central: o avanço das tecnologias de informação não ocorre de forma linear; ele tende a se acelerar.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34640"/>
            <a:ext cx="4937760" cy="1920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3035808"/>
            <a:ext cx="4480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LINEAR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547872"/>
            <a:ext cx="44805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Pensamos intuitivamente em passos regulares: 1, 2, 3, 4...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2834640"/>
            <a:ext cx="4937760" cy="1920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3035808"/>
            <a:ext cx="44805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EXPONENCIAL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3547872"/>
            <a:ext cx="4480560" cy="1051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Kurzweil chama atenção para curvas em que capacidade, processamento e alcance crescem cada vez mais rapidamente.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5349240"/>
            <a:ext cx="101498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CFDEE8"/>
                </a:solidFill>
                <a:latin typeface="Aptos"/>
              </a:rPr>
              <a:t>Para a Engenharia, a mensagem é menos “adivinhar o futuro” e mais preparar sistemas capazes de acompanhar a aceleração.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FFFFFF"/>
                </a:solidFill>
                <a:latin typeface="Aptos"/>
              </a:rPr>
              <a:t>2029 e 2045: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marcos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propostos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por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 </a:t>
            </a:r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Ray </a:t>
            </a:r>
            <a:r>
              <a:rPr sz="2700" b="1" dirty="0" smtClean="0">
                <a:solidFill>
                  <a:srgbClr val="FFFFFF"/>
                </a:solidFill>
                <a:latin typeface="Aptos"/>
              </a:rPr>
              <a:t>K</a:t>
            </a:r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.</a:t>
            </a:r>
            <a:endParaRPr sz="27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1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74519"/>
            <a:ext cx="5166360" cy="28346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7568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POR VOLTA DE 2029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87752"/>
            <a:ext cx="4709160" cy="8771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700" b="0" dirty="0" smtClean="0">
                <a:solidFill>
                  <a:srgbClr val="CFDEE8"/>
                </a:solidFill>
                <a:latin typeface="Aptos"/>
              </a:rPr>
              <a:t>Ray </a:t>
            </a:r>
            <a:r>
              <a:rPr sz="1700" b="0" dirty="0" smtClean="0">
                <a:solidFill>
                  <a:srgbClr val="CFDEE8"/>
                </a:solidFill>
                <a:latin typeface="Aptos"/>
              </a:rPr>
              <a:t>K</a:t>
            </a:r>
            <a:r>
              <a:rPr lang="pt-BR" sz="1700" b="0" dirty="0" smtClean="0">
                <a:solidFill>
                  <a:srgbClr val="CFDEE8"/>
                </a:solidFill>
                <a:latin typeface="Aptos"/>
              </a:rPr>
              <a:t>.</a:t>
            </a:r>
            <a:r>
              <a:rPr sz="1700" b="0" dirty="0" smtClean="0">
                <a:solidFill>
                  <a:srgbClr val="CFDEE8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mantém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a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previsão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de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inteligência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artificial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em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nível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humano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. É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uma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projeção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do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autor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—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não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uma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 data consensual da </a:t>
            </a:r>
            <a:r>
              <a:rPr sz="1700" b="0" dirty="0" err="1">
                <a:solidFill>
                  <a:srgbClr val="CFDEE8"/>
                </a:solidFill>
                <a:latin typeface="Aptos"/>
              </a:rPr>
              <a:t>ciência</a:t>
            </a:r>
            <a:r>
              <a:rPr sz="1700" b="0" dirty="0">
                <a:solidFill>
                  <a:srgbClr val="CFDEE8"/>
                </a:solidFill>
                <a:latin typeface="Aptos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74519"/>
            <a:ext cx="5166360" cy="28346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207568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2045 — SINGULARIDADE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87752"/>
            <a:ext cx="4709160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FDEE8"/>
                </a:solidFill>
                <a:latin typeface="Aptos"/>
              </a:rPr>
              <a:t>Em sua formulação, é o período em que inteligência humana e inteligência de máquina se integram de forma tão profunda que a transformação se torna radical.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166360"/>
            <a:ext cx="1042416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O valor para nossa palestra está na provocação: como projetar infraestrutura para um mundo cuja capacidade tecnológica pode mudar radicalmente durante a vida útil do ativo?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 neocórtex conectado à nuvem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2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515600" cy="10618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100" b="1" dirty="0" smtClean="0">
                <a:solidFill>
                  <a:srgbClr val="FFFFFF"/>
                </a:solidFill>
                <a:latin typeface="Aptos"/>
              </a:rPr>
              <a:t>Ray </a:t>
            </a:r>
            <a:r>
              <a:rPr sz="2100" b="1" dirty="0" smtClean="0">
                <a:solidFill>
                  <a:srgbClr val="FFFFFF"/>
                </a:solidFill>
                <a:latin typeface="Aptos"/>
              </a:rPr>
              <a:t>K</a:t>
            </a:r>
            <a:r>
              <a:rPr lang="pt-BR" sz="2100" b="1" dirty="0" smtClean="0">
                <a:solidFill>
                  <a:srgbClr val="FFFFFF"/>
                </a:solidFill>
                <a:latin typeface="Aptos"/>
              </a:rPr>
              <a:t>.</a:t>
            </a:r>
            <a:r>
              <a:rPr sz="21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projeta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, para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os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anos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2030,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uma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forma de “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pensamento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híbrido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”: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capacidades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biológicas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ampliadas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por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recursos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computacionais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disponíveis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na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100" b="1" dirty="0" err="1">
                <a:solidFill>
                  <a:srgbClr val="FFFFFF"/>
                </a:solidFill>
                <a:latin typeface="Aptos"/>
              </a:rPr>
              <a:t>nuvem</a:t>
            </a:r>
            <a:r>
              <a:rPr sz="2100" b="1" dirty="0">
                <a:solidFill>
                  <a:srgbClr val="FFFFFF"/>
                </a:solidFill>
                <a:latin typeface="Apto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154680"/>
            <a:ext cx="3337560" cy="14630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3355848"/>
            <a:ext cx="2880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NEOCÓRTEX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3867912"/>
            <a:ext cx="28803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capacidade biológica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09160" y="3154680"/>
            <a:ext cx="3337560" cy="14630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37760" y="3355848"/>
            <a:ext cx="2880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CONECTIVIDADE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3867912"/>
            <a:ext cx="28803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interface e acesso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3154680"/>
            <a:ext cx="3337560" cy="14630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32520" y="3355848"/>
            <a:ext cx="28803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NUVEM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3867912"/>
            <a:ext cx="28803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capacidade computacional ampliada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57800"/>
            <a:ext cx="102412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0">
                <a:solidFill>
                  <a:srgbClr val="CFDEE8"/>
                </a:solidFill>
                <a:latin typeface="Aptos"/>
              </a:rPr>
              <a:t>Não é uma realidade atual. É uma previsão tecnológica que ajuda a visualizar a escala da integração homem–máquina imaginada pelo autor.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Sequência histórica</a:t>
            </a:r>
            <a:endParaRPr sz="27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13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1520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906737"/>
            <a:ext cx="29260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1990 – celular no Brasil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53712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82312" y="2759819"/>
            <a:ext cx="292608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2000 – popularização da internet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375904" y="251460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04504" y="2715768"/>
            <a:ext cx="292608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2010 – surgimento do Smartphone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" y="393192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302139"/>
            <a:ext cx="29260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2020 – IA generativa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53712" y="3931920"/>
            <a:ext cx="3383280" cy="1078992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82312" y="4133087"/>
            <a:ext cx="292608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2030 – </a:t>
            </a:r>
            <a:r>
              <a:rPr lang="pt-BR" sz="1600" b="1" dirty="0" err="1" smtClean="0">
                <a:solidFill>
                  <a:srgbClr val="FFFFFF"/>
                </a:solidFill>
                <a:latin typeface="Aptos"/>
              </a:rPr>
              <a:t>Kutzweil</a:t>
            </a:r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 prevê conexão </a:t>
            </a:r>
            <a:r>
              <a:rPr lang="pt-BR" sz="1600" b="1" dirty="0" err="1" smtClean="0">
                <a:solidFill>
                  <a:srgbClr val="FFFFFF"/>
                </a:solidFill>
                <a:latin typeface="Aptos"/>
              </a:rPr>
              <a:t>cérebro-IA</a:t>
            </a:r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/nuvem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375904" y="3931919"/>
            <a:ext cx="3383280" cy="1398591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595360" y="4007072"/>
            <a:ext cx="3163824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pt-BR" sz="1600" b="1" dirty="0" smtClean="0">
                <a:solidFill>
                  <a:srgbClr val="FFFFFF"/>
                </a:solidFill>
                <a:latin typeface="Aptos"/>
              </a:rPr>
              <a:t>2045 – Singularidade – inteligência humana e artificial profundamente integradas, com capacidade intelectual superior à atual.</a:t>
            </a:r>
            <a:endParaRPr sz="1600" b="1" dirty="0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990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 dirty="0">
                <a:solidFill>
                  <a:srgbClr val="FFFFFF"/>
                </a:solidFill>
                <a:latin typeface="Aptos"/>
              </a:rPr>
              <a:t>O que </a:t>
            </a:r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Ray </a:t>
            </a:r>
            <a:r>
              <a:rPr sz="2700" b="1" dirty="0" smtClean="0">
                <a:solidFill>
                  <a:srgbClr val="FFFFFF"/>
                </a:solidFill>
                <a:latin typeface="Aptos"/>
              </a:rPr>
              <a:t>K</a:t>
            </a:r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.</a:t>
            </a:r>
            <a:r>
              <a:rPr sz="27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provoca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na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Aptos"/>
              </a:rPr>
              <a:t>Engenharia</a:t>
            </a:r>
            <a:r>
              <a:rPr sz="2700" b="1" dirty="0">
                <a:solidFill>
                  <a:srgbClr val="FFFFFF"/>
                </a:solidFill>
                <a:latin typeface="Aptos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4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4241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FFFFF"/>
                </a:solidFill>
              </a:rPr>
              <a:t>• </a:t>
            </a:r>
            <a:r>
              <a:rPr dirty="0" err="1">
                <a:solidFill>
                  <a:srgbClr val="FFFFFF"/>
                </a:solidFill>
              </a:rPr>
              <a:t>Projetos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precisarão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conviver</a:t>
            </a:r>
            <a:r>
              <a:rPr dirty="0">
                <a:solidFill>
                  <a:srgbClr val="FFFFFF"/>
                </a:solidFill>
              </a:rPr>
              <a:t> com </a:t>
            </a:r>
            <a:r>
              <a:rPr dirty="0" err="1">
                <a:solidFill>
                  <a:srgbClr val="FFFFFF"/>
                </a:solidFill>
              </a:rPr>
              <a:t>tecnologias</a:t>
            </a:r>
            <a:r>
              <a:rPr dirty="0">
                <a:solidFill>
                  <a:srgbClr val="FFFFFF"/>
                </a:solidFill>
              </a:rPr>
              <a:t> que </a:t>
            </a:r>
            <a:r>
              <a:rPr dirty="0" err="1">
                <a:solidFill>
                  <a:srgbClr val="FFFFFF"/>
                </a:solidFill>
              </a:rPr>
              <a:t>ainda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não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existem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na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concepção</a:t>
            </a:r>
            <a:r>
              <a:rPr dirty="0">
                <a:solidFill>
                  <a:srgbClr val="FFFFFF"/>
                </a:solidFill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FFFFF"/>
                </a:solidFill>
              </a:rPr>
              <a:t>• A </a:t>
            </a:r>
            <a:r>
              <a:rPr dirty="0" err="1">
                <a:solidFill>
                  <a:srgbClr val="FFFFFF"/>
                </a:solidFill>
              </a:rPr>
              <a:t>infraestrutura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física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estará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cada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vez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mais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conectada</a:t>
            </a:r>
            <a:r>
              <a:rPr dirty="0">
                <a:solidFill>
                  <a:srgbClr val="FFFFFF"/>
                </a:solidFill>
              </a:rPr>
              <a:t> à </a:t>
            </a:r>
            <a:r>
              <a:rPr dirty="0" err="1">
                <a:solidFill>
                  <a:srgbClr val="FFFFFF"/>
                </a:solidFill>
              </a:rPr>
              <a:t>infraestrutura</a:t>
            </a:r>
            <a:r>
              <a:rPr dirty="0">
                <a:solidFill>
                  <a:srgbClr val="FFFFFF"/>
                </a:solidFill>
              </a:rPr>
              <a:t> digital.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FFFFF"/>
                </a:solidFill>
              </a:rPr>
              <a:t>• Dados e </a:t>
            </a:r>
            <a:r>
              <a:rPr dirty="0" err="1">
                <a:solidFill>
                  <a:srgbClr val="FFFFFF"/>
                </a:solidFill>
              </a:rPr>
              <a:t>simulação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passam</a:t>
            </a:r>
            <a:r>
              <a:rPr dirty="0">
                <a:solidFill>
                  <a:srgbClr val="FFFFFF"/>
                </a:solidFill>
              </a:rPr>
              <a:t> a </a:t>
            </a:r>
            <a:r>
              <a:rPr dirty="0" err="1">
                <a:solidFill>
                  <a:srgbClr val="FFFFFF"/>
                </a:solidFill>
              </a:rPr>
              <a:t>acompanhar</a:t>
            </a:r>
            <a:r>
              <a:rPr dirty="0">
                <a:solidFill>
                  <a:srgbClr val="FFFFFF"/>
                </a:solidFill>
              </a:rPr>
              <a:t> o </a:t>
            </a:r>
            <a:r>
              <a:rPr dirty="0" err="1">
                <a:solidFill>
                  <a:srgbClr val="FFFFFF"/>
                </a:solidFill>
              </a:rPr>
              <a:t>ativo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durante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todo</a:t>
            </a:r>
            <a:r>
              <a:rPr dirty="0">
                <a:solidFill>
                  <a:srgbClr val="FFFFFF"/>
                </a:solidFill>
              </a:rPr>
              <a:t> o </a:t>
            </a:r>
            <a:r>
              <a:rPr dirty="0" err="1">
                <a:solidFill>
                  <a:srgbClr val="FFFFFF"/>
                </a:solidFill>
              </a:rPr>
              <a:t>ciclo</a:t>
            </a:r>
            <a:r>
              <a:rPr dirty="0">
                <a:solidFill>
                  <a:srgbClr val="FFFFFF"/>
                </a:solidFill>
              </a:rPr>
              <a:t> de </a:t>
            </a:r>
            <a:r>
              <a:rPr dirty="0" err="1">
                <a:solidFill>
                  <a:srgbClr val="FFFFFF"/>
                </a:solidFill>
              </a:rPr>
              <a:t>vida</a:t>
            </a:r>
            <a:r>
              <a:rPr dirty="0">
                <a:solidFill>
                  <a:srgbClr val="FFFFFF"/>
                </a:solidFill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FFFFF"/>
                </a:solidFill>
              </a:rPr>
              <a:t>• </a:t>
            </a:r>
            <a:r>
              <a:rPr dirty="0" err="1">
                <a:solidFill>
                  <a:srgbClr val="FFFFFF"/>
                </a:solidFill>
              </a:rPr>
              <a:t>Capacidade</a:t>
            </a:r>
            <a:r>
              <a:rPr dirty="0">
                <a:solidFill>
                  <a:srgbClr val="FFFFFF"/>
                </a:solidFill>
              </a:rPr>
              <a:t> de </a:t>
            </a:r>
            <a:r>
              <a:rPr dirty="0" err="1">
                <a:solidFill>
                  <a:srgbClr val="FFFFFF"/>
                </a:solidFill>
              </a:rPr>
              <a:t>atualização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pode</a:t>
            </a:r>
            <a:r>
              <a:rPr dirty="0">
                <a:solidFill>
                  <a:srgbClr val="FFFFFF"/>
                </a:solidFill>
              </a:rPr>
              <a:t> se </a:t>
            </a:r>
            <a:r>
              <a:rPr dirty="0" err="1">
                <a:solidFill>
                  <a:srgbClr val="FFFFFF"/>
                </a:solidFill>
              </a:rPr>
              <a:t>tornar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tão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importante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quanto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capacidade</a:t>
            </a:r>
            <a:r>
              <a:rPr dirty="0">
                <a:solidFill>
                  <a:srgbClr val="FFFFFF"/>
                </a:solidFill>
              </a:rPr>
              <a:t> de </a:t>
            </a:r>
            <a:r>
              <a:rPr dirty="0" err="1">
                <a:solidFill>
                  <a:srgbClr val="FFFFFF"/>
                </a:solidFill>
              </a:rPr>
              <a:t>construção</a:t>
            </a:r>
            <a:r>
              <a:rPr dirty="0">
                <a:solidFill>
                  <a:srgbClr val="FFFFFF"/>
                </a:solidFill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FFFFFF"/>
                </a:solidFill>
              </a:rPr>
              <a:t>• O </a:t>
            </a:r>
            <a:r>
              <a:rPr dirty="0" err="1">
                <a:solidFill>
                  <a:srgbClr val="FFFFFF"/>
                </a:solidFill>
              </a:rPr>
              <a:t>engenheiro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terá</a:t>
            </a:r>
            <a:r>
              <a:rPr dirty="0">
                <a:solidFill>
                  <a:srgbClr val="FFFFFF"/>
                </a:solidFill>
              </a:rPr>
              <a:t> de </a:t>
            </a:r>
            <a:r>
              <a:rPr dirty="0" err="1">
                <a:solidFill>
                  <a:srgbClr val="FFFFFF"/>
                </a:solidFill>
              </a:rPr>
              <a:t>combinar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conhecimento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técnico</a:t>
            </a:r>
            <a:r>
              <a:rPr dirty="0">
                <a:solidFill>
                  <a:srgbClr val="FFFFFF"/>
                </a:solidFill>
              </a:rPr>
              <a:t>, </a:t>
            </a:r>
            <a:r>
              <a:rPr dirty="0" err="1">
                <a:solidFill>
                  <a:srgbClr val="FFFFFF"/>
                </a:solidFill>
              </a:rPr>
              <a:t>julgamento</a:t>
            </a:r>
            <a:r>
              <a:rPr dirty="0">
                <a:solidFill>
                  <a:srgbClr val="FFFFFF"/>
                </a:solidFill>
              </a:rPr>
              <a:t> e </a:t>
            </a:r>
            <a:r>
              <a:rPr dirty="0" err="1">
                <a:solidFill>
                  <a:srgbClr val="FFFFFF"/>
                </a:solidFill>
              </a:rPr>
              <a:t>aprendizado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contínuo</a:t>
            </a:r>
            <a:r>
              <a:rPr dirty="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2 • METAMORFOSE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pergunta da Engenharia precisa mudar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5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965960"/>
            <a:ext cx="42976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900" b="1">
                <a:solidFill>
                  <a:srgbClr val="CFDEE8"/>
                </a:solidFill>
                <a:latin typeface="Aptos"/>
              </a:rPr>
              <a:t>COMO RESOLVER?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2057400"/>
            <a:ext cx="914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2280" y="1965960"/>
            <a:ext cx="429768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900" b="1">
                <a:solidFill>
                  <a:srgbClr val="FFFFFF"/>
                </a:solidFill>
                <a:latin typeface="Aptos"/>
              </a:rPr>
              <a:t>COMO ANTECIPAR?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94760"/>
            <a:ext cx="103327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Como evitar?  •  Como integrar?  •  Como estruturar?  •  Como adaptar?  •  Como aprender?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98348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900" b="0">
                <a:solidFill>
                  <a:srgbClr val="CFDEE8"/>
                </a:solidFill>
                <a:latin typeface="Aptos"/>
              </a:rPr>
              <a:t>A reação continua necessária. Mas deixa de ser o centro do modelo.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3 • TRANSIÇÃO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A mudança do papel do engenheiro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6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77240" y="1828800"/>
            <a:ext cx="5166360" cy="333756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 MÁQUINA AMPLIA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542032"/>
            <a:ext cx="4709160" cy="2468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Cálculo
Processamento de dados
Desenho e simulação
Compatibilização
Tarefas repetitivas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28800"/>
            <a:ext cx="5166360" cy="333756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O ENGENHEIRO DECIDE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42032"/>
            <a:ext cx="4709160" cy="2468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FDEE8"/>
                </a:solidFill>
                <a:latin typeface="Aptos"/>
              </a:rPr>
              <a:t>Define o problema
Faz as perguntas certas
Avalia riscos e alternativas
Integra conhecimentos
Assume responsabilidade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53212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A IA calcula e amplia possibilidades. O engenheiro continua responsável pelo julgamento e pela decisão.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3 • TRANSIÇÃO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Da reação à estruturação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7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4360" y="182880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7512" y="205740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Entender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9464" y="211226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80360" y="182880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53512" y="205740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Antecipar riscos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11226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6360" y="182880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39512" y="205740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Integrar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1464" y="211226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182880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25512" y="205740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Estruturar alternativas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27464" y="211226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38360" y="182880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11512" y="205740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Avaliar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324612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7512" y="347472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Escolher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69464" y="352958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80360" y="324612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953512" y="347472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Planejar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5464" y="352958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66360" y="324612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239512" y="347472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Executar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41464" y="352958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452360" y="324612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525512" y="347472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Monitorar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27464" y="3529584"/>
            <a:ext cx="274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738360" y="3246120"/>
            <a:ext cx="1965960" cy="914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811512" y="3474720"/>
            <a:ext cx="181965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Aprender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5074920"/>
            <a:ext cx="103327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ENGENHARIA ESTRUTURADA DE SOLUÇÕES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4 • NOVO MODELO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Engenharia Estruturada de Soluções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8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CFDEE8"/>
                </a:solidFill>
                <a:latin typeface="Aptos"/>
              </a:rPr>
              <a:t>Não é uma nova especialidade. É uma forma de organizar o pensamento e a atuação da Engenharia.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51760"/>
            <a:ext cx="10241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Começa antes do projeto e antes da obra.</a:t>
            </a:r>
          </a:p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Constrói um diagnóstico claro do problema.</a:t>
            </a:r>
          </a:p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Compara alternativas antes de escolher uma solução.</a:t>
            </a:r>
          </a:p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Integra técnica, economia, direito, ambiente, tecnologia e gestão.</a:t>
            </a:r>
          </a:p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Trabalha riscos, consequências e ciclo de vida.</a:t>
            </a:r>
          </a:p>
          <a:p>
            <a:pPr>
              <a:spcAft>
                <a:spcPts val="8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Usa dados e tecnologia para decidir melhor.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4 • NOVO MODELO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Os cinco pilares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1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9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1691640"/>
            <a:ext cx="10332720" cy="658368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856232"/>
            <a:ext cx="2834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1  ANTECIPAÇÃO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856232"/>
            <a:ext cx="7040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Não esperar o problema.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2532888"/>
            <a:ext cx="10332720" cy="658368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2697480"/>
            <a:ext cx="2834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2  INTEGRAÇÃO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2697480"/>
            <a:ext cx="7040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Conhecimentos e atores.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374136"/>
            <a:ext cx="10332720" cy="658368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43000" y="3538728"/>
            <a:ext cx="2834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3  ESTRUTURAÇÃO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3538728"/>
            <a:ext cx="7040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Diagnóstico → alternativas → projeto.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" y="4215384"/>
            <a:ext cx="10332720" cy="658368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43000" y="4379976"/>
            <a:ext cx="2834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4  INTELIGÊNCIA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86200" y="4379976"/>
            <a:ext cx="7040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Dados + IA + BIM + simulação.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400" y="5056632"/>
            <a:ext cx="10332720" cy="658368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43000" y="5221224"/>
            <a:ext cx="28346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5  CICLO DE VIDA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6200" y="5221224"/>
            <a:ext cx="7040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Concepção → operação → renovação.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4 • NOVO MODELO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Pilar 1 e 2 — Antecipar e integrar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20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166360" cy="3200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ANTECIPAÇÃO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42032"/>
            <a:ext cx="470916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FDEE8"/>
                </a:solidFill>
                <a:latin typeface="Aptos"/>
              </a:rPr>
              <a:t>Mapear riscos, cenários e restrições antes que virem problemas no campo. Antecipar não significa prever tudo; significa preparar respostas antes da crise.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28800"/>
            <a:ext cx="5166360" cy="320040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INTEGRAÇÃO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42032"/>
            <a:ext cx="4709160" cy="2331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FDEE8"/>
                </a:solidFill>
                <a:latin typeface="Aptos"/>
              </a:rPr>
              <a:t>Engenharia + economia + direito + ambiente + tecnologia + gestão + sociedade. Problemas complexos raramente cabem em uma única disciplina.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44068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Quanto mais cedo integramos conhecimentos, menor a chance de transferir conflitos para o canteiro.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4 • NOVO MODELO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Pilar 3 e 4 — Estruturar e usar inteligência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1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5166360" cy="33832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ESTRUTURAÇÃO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42032"/>
            <a:ext cx="4709160" cy="2514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FDEE8"/>
                </a:solidFill>
                <a:latin typeface="Aptos"/>
              </a:rPr>
              <a:t>Problema → diagnóstico → alternativas → estudos → projeto → riscos → custos → execução. A solução precisa ser construída como processo, não como resposta isolada.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28800"/>
            <a:ext cx="5166360" cy="33832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92240" y="2029968"/>
            <a:ext cx="470916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ptos"/>
              </a:rPr>
              <a:t>INTELIGÊNCIA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42032"/>
            <a:ext cx="4709160" cy="2514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FDEE8"/>
                </a:solidFill>
                <a:latin typeface="Aptos"/>
              </a:rPr>
              <a:t>Dados + IA + BIM + simulações + automação + gêmeos digitais. Tecnologia não substitui método: ela aumenta nossa capacidade de enxergar, comparar e decidir.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4 • NOVO MODELO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Pilar 5 — Pensar o ciclo de vida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2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4360" y="2057400"/>
            <a:ext cx="1965960" cy="13258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67512" y="2331720"/>
            <a:ext cx="181965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CONCEPÇÃO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2743200"/>
            <a:ext cx="181965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CFDEE8"/>
                </a:solidFill>
                <a:latin typeface="Aptos"/>
              </a:rPr>
              <a:t>necessidade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80360" y="2057400"/>
            <a:ext cx="1965960" cy="13258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53512" y="2331720"/>
            <a:ext cx="181965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IMPLANTAÇÃO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53512" y="2743200"/>
            <a:ext cx="181965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CFDEE8"/>
                </a:solidFill>
                <a:latin typeface="Aptos"/>
              </a:rPr>
              <a:t>projeto e obra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6360" y="2057400"/>
            <a:ext cx="1965960" cy="13258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39512" y="2331720"/>
            <a:ext cx="181965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OPERAÇÃO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9512" y="2743200"/>
            <a:ext cx="181965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CFDEE8"/>
                </a:solidFill>
                <a:latin typeface="Aptos"/>
              </a:rPr>
              <a:t>desempenho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2057400"/>
            <a:ext cx="1965960" cy="13258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25512" y="2331720"/>
            <a:ext cx="181965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MANUTENÇÃO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25512" y="2743200"/>
            <a:ext cx="181965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CFDEE8"/>
                </a:solidFill>
                <a:latin typeface="Aptos"/>
              </a:rPr>
              <a:t>confiabilidade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38360" y="2057400"/>
            <a:ext cx="1965960" cy="132588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11512" y="2331720"/>
            <a:ext cx="181965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RENOVAÇÃO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11512" y="2743200"/>
            <a:ext cx="1819656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CFDEE8"/>
                </a:solidFill>
                <a:latin typeface="Aptos"/>
              </a:rPr>
              <a:t>adaptação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251960"/>
            <a:ext cx="102412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ptos"/>
              </a:rPr>
              <a:t>A obra é apenas uma etapa. O objetivo final é entregar um ativo que funcione, gere valor, seja mantido e possa se adaptar.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5 • CONTRAPONTO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Duas formas de atuar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206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CFDEE8"/>
                </a:solidFill>
                <a:latin typeface="Aptos"/>
              </a:rPr>
              <a:t>ENGENHARIA REATIVA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0" y="1645920"/>
            <a:ext cx="4206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ENGENHARIA ESTRUTURADA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Reage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0" y="214884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0" y="214884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Antecipa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65176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Corrige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265176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265176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Previne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15468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Atua por partes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0" y="315468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315468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Integra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65760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Curto prazo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65760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365760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Ciclo de vida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6052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Experiência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0" y="416052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80" y="416052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Experiência + dados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66344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Responde ao risco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0" y="466344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466344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Gerencia o risco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16636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CFDEE8"/>
                </a:solidFill>
                <a:latin typeface="Aptos"/>
              </a:rPr>
              <a:t>Obra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715000" y="516636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0" y="516636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Sistema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" y="5806440"/>
            <a:ext cx="105156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CFDEE8"/>
                </a:solidFill>
                <a:latin typeface="Aptos"/>
              </a:rPr>
              <a:t>Não se excluem: a Engenharia Estruturada incorpora a capacidade de reação e acrescenta antecipação, integração, inteligência e visão sistêmica.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6 • APLICAÇÃO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E o Brasil? Transformar capacidade em desenvolvimento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4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40080" y="1783080"/>
            <a:ext cx="1828800" cy="777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2011680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RECURSOS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96311" y="20116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1783080"/>
            <a:ext cx="1828800" cy="777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1800" y="2011680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PROJETOS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2312" y="20116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12080" y="1783080"/>
            <a:ext cx="1828800" cy="777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257800" y="2011680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OBRAS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8312" y="20116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79" y="1783080"/>
            <a:ext cx="1828800" cy="777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43800" y="2011680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ATIVOS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54311" y="2011680"/>
            <a:ext cx="38404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84080" y="1783080"/>
            <a:ext cx="1828800" cy="777240"/>
          </a:xfrm>
          <a:prstGeom prst="roundRect">
            <a:avLst/>
          </a:prstGeom>
          <a:solidFill>
            <a:srgbClr val="103F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29800" y="2011680"/>
            <a:ext cx="1737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DESENVOLVIMENTO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2971800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Menor preço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2120" y="2971800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2971800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Melhor solução e resultado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3493008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Obra como contrato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32120" y="3493008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3493008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Obra como sistema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4014215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Projeto como documento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32120" y="4014215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3640" y="4014215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Projeto como instrumento de decisão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" y="4535424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Fiscalização posterior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32120" y="4535424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3640" y="4535424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Governança preventiva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680" y="5056631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CFDEE8"/>
                </a:solidFill>
                <a:latin typeface="Aptos"/>
              </a:rPr>
              <a:t>Conhecimento fragmentado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32120" y="5056631"/>
            <a:ext cx="457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57AEE0"/>
                </a:solidFill>
                <a:latin typeface="Aptos"/>
              </a:rPr>
              <a:t>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63640" y="5056631"/>
            <a:ext cx="4937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Inteligência integrada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CONCLUSÃO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88136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O futuro da Engenharia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89888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0" y="6355080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5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493776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CFDEE8"/>
                </a:solidFill>
                <a:latin typeface="Aptos"/>
              </a:rPr>
              <a:t>NÃO ESTÁ APENAS EM
CONSTRUIR MELHOR.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737360"/>
            <a:ext cx="4937760" cy="1234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"/>
              </a:rPr>
              <a:t>ESTÁ EM PENSAR MELHOR
ANTES DE CONSTRUIR.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03320"/>
            <a:ext cx="102412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>
                <a:solidFill>
                  <a:srgbClr val="CFDEE8"/>
                </a:solidFill>
                <a:latin typeface="Aptos"/>
              </a:rPr>
              <a:t>Num mundo em metamorfose e aceleração tecnológica, nossa maior responsabilidade é ampliar a capacidade de antecipar — sem perder a capacidade de reagir.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166360"/>
            <a:ext cx="10241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ANTECIPAR  •  INTEGRAR  •  ESTRUTURAR  •  APRENDER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10896"/>
            <a:ext cx="10607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57AEE0"/>
                </a:solidFill>
                <a:latin typeface="Aptos"/>
              </a:rPr>
              <a:t>CONCLUSÃO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30936"/>
            <a:ext cx="1088136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CHINA </a:t>
            </a:r>
            <a:r>
              <a:rPr lang="pt-BR" sz="2700" b="1" smtClean="0">
                <a:solidFill>
                  <a:srgbClr val="FFFFFF"/>
                </a:solidFill>
                <a:latin typeface="Aptos"/>
              </a:rPr>
              <a:t>– </a:t>
            </a:r>
            <a:r>
              <a:rPr lang="pt-BR" sz="2700" b="1" smtClean="0">
                <a:solidFill>
                  <a:srgbClr val="FFFFFF"/>
                </a:solidFill>
                <a:latin typeface="Aptos"/>
              </a:rPr>
              <a:t>extinção </a:t>
            </a:r>
            <a:r>
              <a:rPr lang="pt-BR" sz="2700" b="1" dirty="0" smtClean="0">
                <a:solidFill>
                  <a:srgbClr val="FFFFFF"/>
                </a:solidFill>
                <a:latin typeface="Aptos"/>
              </a:rPr>
              <a:t>de 12 mil cursos em Faculdades</a:t>
            </a:r>
            <a:endParaRPr sz="27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1019057"/>
            <a:ext cx="1005840" cy="32004"/>
          </a:xfrm>
          <a:prstGeom prst="rect">
            <a:avLst/>
          </a:prstGeom>
          <a:solidFill>
            <a:srgbClr val="57AE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6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0458" y="1321174"/>
            <a:ext cx="5226148" cy="5293757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600" b="1" dirty="0" smtClean="0">
                <a:solidFill>
                  <a:srgbClr val="CFDEE8"/>
                </a:solidFill>
                <a:latin typeface="Aptos"/>
              </a:rPr>
              <a:t>Fechados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Cursos que formam pessoas para fazer o que a máquina já faz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1) Administração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2) Marketing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3) Recursos humanos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4) Design de moda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5) Design de produtos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6) Línguas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7) Jornalismo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8) Economia</a:t>
            </a:r>
          </a:p>
          <a:p>
            <a:pPr algn="just"/>
            <a:r>
              <a:rPr lang="pt-BR" sz="2400" b="1" dirty="0" smtClean="0">
                <a:solidFill>
                  <a:srgbClr val="CFDEE8"/>
                </a:solidFill>
                <a:latin typeface="Aptos"/>
              </a:rPr>
              <a:t>9) Outros</a:t>
            </a:r>
          </a:p>
          <a:p>
            <a:pPr algn="just"/>
            <a:endParaRPr lang="pt-BR" sz="2400" b="1" dirty="0" smtClean="0">
              <a:solidFill>
                <a:srgbClr val="CFDEE8"/>
              </a:solidFill>
              <a:latin typeface="Aptos"/>
            </a:endParaRPr>
          </a:p>
          <a:p>
            <a:pPr algn="just"/>
            <a:endParaRPr lang="pt-BR" sz="2400" b="1" dirty="0" smtClean="0">
              <a:solidFill>
                <a:srgbClr val="CFDEE8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6606" y="1321174"/>
            <a:ext cx="5120640" cy="5262979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pt-BR" sz="2400" b="1" dirty="0" smtClean="0">
                <a:solidFill>
                  <a:srgbClr val="FFFFFF"/>
                </a:solidFill>
                <a:latin typeface="Aptos"/>
              </a:rPr>
              <a:t>Abertos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Cursos que formam pessoas para construir máquinas ou saber manipulá-las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1) Engenharia da inteligência artificial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2) Inteligência artificial nas empresas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3) Tecnologia de interface (cérebro/computador)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4) Economia de baixa altitude (</a:t>
            </a:r>
            <a:r>
              <a:rPr lang="pt-BR" sz="2400" dirty="0" err="1" smtClean="0">
                <a:solidFill>
                  <a:srgbClr val="FFFFFF"/>
                </a:solidFill>
                <a:latin typeface="Aptos"/>
              </a:rPr>
              <a:t>drones</a:t>
            </a:r>
            <a:r>
              <a:rPr lang="pt-BR" sz="2400" dirty="0" smtClean="0">
                <a:solidFill>
                  <a:srgbClr val="FFFFFF"/>
                </a:solidFill>
                <a:latin typeface="Aptos"/>
              </a:rPr>
              <a:t>)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5) Sistemas não tripulados</a:t>
            </a:r>
          </a:p>
          <a:p>
            <a:pPr algn="just"/>
            <a:r>
              <a:rPr lang="pt-BR" sz="2400" dirty="0" smtClean="0">
                <a:solidFill>
                  <a:srgbClr val="FFFFFF"/>
                </a:solidFill>
                <a:latin typeface="Aptos"/>
              </a:rPr>
              <a:t>6) Finanças digitais</a:t>
            </a:r>
          </a:p>
        </p:txBody>
      </p:sp>
    </p:spTree>
    <p:extLst>
      <p:ext uri="{BB962C8B-B14F-4D97-AF65-F5344CB8AC3E}">
        <p14:creationId xmlns:p14="http://schemas.microsoft.com/office/powerpoint/2010/main" val="50682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965960"/>
            <a:ext cx="10744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ENGENHARIA 2030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7442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ESTAMOS PREPARADOS?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794760"/>
            <a:ext cx="10012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DAE8F5"/>
                </a:solidFill>
                <a:latin typeface="Arial"/>
              </a:rPr>
              <a:t>10 perguntas para provocar, escolher e debater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11210192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7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1. Em 2030, qual será o papel predominante do Brasil nas tecnologias transformadoras da Engenharia?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Desenvolvedor e exportador de tecnologias próprias.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Grande usuário e adaptador de tecnologias desenvolvidas no exterior.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Principalmente consumidor de tecnologias importadas.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>
                <a:solidFill>
                  <a:srgbClr val="CFDEE8"/>
                </a:solidFill>
                <a:latin typeface="Aptos"/>
              </a:rPr>
              <a:t>8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2. Quais conteúdos dos cursos de Engenharia deveriam ser reduzidos para abrir espaço para a formação do futuro?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Conteúdos excessivamente repetitivos e cálculos manuais que máquinas executam melhor.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Matemática, física e fundamentos da Engenharia.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Disciplinas práticas de projeto e construção.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9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3. Qual é a maior barreira à transformação da Engenharia no Brasil?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Falta de tecnologia.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Falta de recursos financeiros.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Cultura, resistência à mudança e estruturas institucionais ultrapassadas.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30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4. Quando um projeto for gerado ou validado por IA, qual modelo de responsabilidade deverá prevalecer?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Responsabilidade da empresa que desenvolveu a 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Responsabilidade compartilhada entre profissional, empresa e fornecedor da tecnologia.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Responsabilidade técnica final do profissional habilitado que aprova a solução.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62114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31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5. Qual será a maior ruptura na construção até 2030?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IA integrada ao projeto, planejamento e execução.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Industrialização, pré-fabricação, modularização e robótica.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Integração digital da obra — BIM, IA, sensores, dados e gêmeos digitais.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</a:t>
            </a:r>
            <a:r>
              <a:rPr sz="1000" b="1" dirty="0" smtClean="0">
                <a:solidFill>
                  <a:srgbClr val="CFDEE8"/>
                </a:solidFill>
                <a:latin typeface="Aptos"/>
              </a:rPr>
              <a:t>2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6. Qual transformação melhoraria mais concretamente a vida nas cidades brasileiras até 2030?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Mobilidade urbana inteligente e integrada.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Saneamento, drenagem e infraestrutura resiliente.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Integração dos sistemas urbanos por dados e tecnologia.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33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7. Qual combinação de áreas tem maior potencial para formar um novo perfil de engenheiro até 2030?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Engenharia + Inteligência Artificial + Ciência de Dados.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Engenharia + Meio Ambiente + Mudanças Climáticas.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Engenharia + IA + Dados + Sustentabilidade + Gestão.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34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8. Em 2030, qual será a competência mais importante para um engenheiro?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Dominar profundamente sua especialidade técnica.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Saber utilizar IA, dados e ferramentas digitais.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Integrar conhecimento técnico, tecnologia e capacidade de decisão.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35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9. Com a IA fazendo cada vez mais cálculos, projetos e análises, o engenheiro perderá importância?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Sim. Muitas funções serão substituídas.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Não. A profissão continuará praticamente como é hoje.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Não, mas o papel do engenheiro mudará profundamente.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>
                <a:solidFill>
                  <a:srgbClr val="CFDEE8"/>
                </a:solidFill>
                <a:latin typeface="Aptos"/>
              </a:rPr>
              <a:t>3</a:t>
            </a:r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6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26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881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DAE8F5"/>
                </a:solidFill>
                <a:latin typeface="Arial"/>
              </a:rPr>
              <a:t>ENGENHARIA 2030: ESTAMOS PREPARADOS?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822960"/>
            <a:ext cx="1371600" cy="45720"/>
          </a:xfrm>
          <a:prstGeom prst="rect">
            <a:avLst/>
          </a:prstGeom>
          <a:solidFill>
            <a:srgbClr val="DAE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106984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10. Se tivéssemos que mudar apenas UMA coisa hoje para preparar a Engenharia brasileira para 2030, qual seria?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788920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A) Modernizar as universidades e a formação dos engenheiros.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22191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B) Digitalizar empresas, órgãos públicos e processos de Engenharia.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855464"/>
            <a:ext cx="10469880" cy="841248"/>
          </a:xfrm>
          <a:prstGeom prst="roundRect">
            <a:avLst/>
          </a:prstGeom>
          <a:solidFill>
            <a:srgbClr val="10487A"/>
          </a:solidFill>
          <a:ln w="12700">
            <a:solidFill>
              <a:srgbClr val="DAE8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rIns="164592" rtlCol="0" anchor="ctr"/>
          <a:lstStyle/>
          <a:p>
            <a:pPr algn="l"/>
            <a:r>
              <a:rPr sz="1900">
                <a:solidFill>
                  <a:srgbClr val="FFFFFF"/>
                </a:solidFill>
                <a:latin typeface="Arial"/>
              </a:rPr>
              <a:t>C) Mudar a cultura da Engenharia: de reativa para antecipatória e estruturadora de soluções.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53328"/>
            <a:ext cx="104241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DAE8F5"/>
                </a:solidFill>
                <a:latin typeface="Arial"/>
              </a:rPr>
              <a:t>Escolha uma alternativa. Depois, vamos debater.</a:t>
            </a:r>
          </a:p>
        </p:txBody>
      </p:sp>
      <p:sp>
        <p:nvSpPr>
          <p:cNvPr id="10" name="TextBox 4"/>
          <p:cNvSpPr txBox="1"/>
          <p:nvPr/>
        </p:nvSpPr>
        <p:spPr>
          <a:xfrm>
            <a:off x="11201400" y="6353322"/>
            <a:ext cx="54864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lang="pt-BR" sz="1000" b="1" dirty="0" smtClean="0">
                <a:solidFill>
                  <a:srgbClr val="CFDEE8"/>
                </a:solidFill>
                <a:latin typeface="Aptos"/>
              </a:rPr>
              <a:t>37</a:t>
            </a:r>
            <a:endParaRPr sz="1000" b="1" dirty="0">
              <a:solidFill>
                <a:srgbClr val="CFDEE8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2252</Words>
  <Application>Microsoft Office PowerPoint</Application>
  <PresentationFormat>Widescreen</PresentationFormat>
  <Paragraphs>384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1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Juridico</dc:creator>
  <cp:keywords/>
  <dc:description>generated using python-pptx</dc:description>
  <cp:lastModifiedBy>icaro</cp:lastModifiedBy>
  <cp:revision>11</cp:revision>
  <cp:lastPrinted>2026-10-06T16:51:56Z</cp:lastPrinted>
  <dcterms:created xsi:type="dcterms:W3CDTF">2013-01-27T09:14:16Z</dcterms:created>
  <dcterms:modified xsi:type="dcterms:W3CDTF">2026-10-09T18:26:17Z</dcterms:modified>
  <cp:category/>
</cp:coreProperties>
</file>